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4" d="100"/>
          <a:sy n="74" d="100"/>
        </p:scale>
        <p:origin x="44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7967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41946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Show-and-Tell Presentation – Subtitle Translator App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17718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Presented by The Sentinels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793790" y="5430203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69306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Subtitle Translator App – Project Objectives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45078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6DED2">
              <a:alpha val="50000"/>
            </a:srgbClr>
          </a:solidFill>
          <a:ln w="7620">
            <a:solidFill>
              <a:srgbClr val="CCC4B8"/>
            </a:solidFill>
            <a:prstDash val="solid"/>
          </a:ln>
          <a:effectLst>
            <a:outerShdw dist="20320" dir="2700000" algn="bl" rotWithShape="0">
              <a:srgbClr val="CCC4B8">
                <a:alpha val="100000"/>
              </a:srgbClr>
            </a:outerShdw>
          </a:effectLst>
        </p:spPr>
        <p:txBody>
          <a:bodyPr/>
          <a:lstStyle/>
          <a:p>
            <a:endParaRPr lang="en-IN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5260" y="2493288"/>
            <a:ext cx="340162" cy="42529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017306" y="2528649"/>
            <a:ext cx="343078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Break Language Barriers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7017306" y="301906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Enhance accessibility for multimedia content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6280190" y="383559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6DED2">
              <a:alpha val="50000"/>
            </a:srgbClr>
          </a:solidFill>
          <a:ln w="7620">
            <a:solidFill>
              <a:srgbClr val="CCC4B8"/>
            </a:solidFill>
            <a:prstDash val="solid"/>
          </a:ln>
          <a:effectLst>
            <a:outerShdw dist="20320" dir="2700000" algn="bl" rotWithShape="0">
              <a:srgbClr val="CCC4B8">
                <a:alpha val="100000"/>
              </a:srgbClr>
            </a:outerShdw>
          </a:effectLst>
        </p:spPr>
        <p:txBody>
          <a:bodyPr/>
          <a:lstStyle/>
          <a:p>
            <a:endParaRPr lang="en-IN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5260" y="3878104"/>
            <a:ext cx="340162" cy="42529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017306" y="3913465"/>
            <a:ext cx="314682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Translate Subtitle Files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7017306" y="4403884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Supports .srt and .vtt via Azure AI, OpenAI</a:t>
            </a:r>
            <a:endParaRPr lang="en-US" sz="1750" dirty="0"/>
          </a:p>
        </p:txBody>
      </p:sp>
      <p:sp>
        <p:nvSpPr>
          <p:cNvPr id="12" name="Shape 7"/>
          <p:cNvSpPr/>
          <p:nvPr/>
        </p:nvSpPr>
        <p:spPr>
          <a:xfrm>
            <a:off x="6280190" y="522041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6DED2">
              <a:alpha val="50000"/>
            </a:srgbClr>
          </a:solidFill>
          <a:ln w="7620">
            <a:solidFill>
              <a:srgbClr val="CCC4B8"/>
            </a:solidFill>
            <a:prstDash val="solid"/>
          </a:ln>
          <a:effectLst>
            <a:outerShdw dist="20320" dir="2700000" algn="bl" rotWithShape="0">
              <a:srgbClr val="CCC4B8">
                <a:alpha val="100000"/>
              </a:srgbClr>
            </a:outerShdw>
          </a:effectLst>
        </p:spPr>
        <p:txBody>
          <a:bodyPr/>
          <a:lstStyle/>
          <a:p>
            <a:endParaRPr lang="en-IN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65260" y="5262920"/>
            <a:ext cx="340162" cy="425291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017306" y="52982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Real-time Extension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7017306" y="5788700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Live translation for YouTube, Netflix</a:t>
            </a:r>
            <a:endParaRPr lang="en-US" sz="1750" dirty="0"/>
          </a:p>
        </p:txBody>
      </p:sp>
      <p:sp>
        <p:nvSpPr>
          <p:cNvPr id="16" name="Shape 10"/>
          <p:cNvSpPr/>
          <p:nvPr/>
        </p:nvSpPr>
        <p:spPr>
          <a:xfrm>
            <a:off x="6280190" y="660523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6DED2">
              <a:alpha val="50000"/>
            </a:srgbClr>
          </a:solidFill>
          <a:ln w="7620">
            <a:solidFill>
              <a:srgbClr val="CCC4B8"/>
            </a:solidFill>
            <a:prstDash val="solid"/>
          </a:ln>
          <a:effectLst>
            <a:outerShdw dist="20320" dir="2700000" algn="bl" rotWithShape="0">
              <a:srgbClr val="CCC4B8">
                <a:alpha val="100000"/>
              </a:srgbClr>
            </a:outerShdw>
          </a:effectLst>
        </p:spPr>
        <p:txBody>
          <a:bodyPr/>
          <a:lstStyle/>
          <a:p>
            <a:endParaRPr lang="en-IN"/>
          </a:p>
        </p:txBody>
      </p:sp>
      <p:pic>
        <p:nvPicPr>
          <p:cNvPr id="17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65260" y="6647736"/>
            <a:ext cx="340162" cy="425291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7017306" y="66830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Searchable Library</a:t>
            </a:r>
            <a:endParaRPr lang="en-US" sz="2200" dirty="0"/>
          </a:p>
        </p:txBody>
      </p:sp>
      <p:sp>
        <p:nvSpPr>
          <p:cNvPr id="19" name="Text 12"/>
          <p:cNvSpPr/>
          <p:nvPr/>
        </p:nvSpPr>
        <p:spPr>
          <a:xfrm>
            <a:off x="7017306" y="7173516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Store and retrieve translated content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320540" y="154067"/>
            <a:ext cx="6515933" cy="551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System Architecture Overview</a:t>
            </a:r>
            <a:endParaRPr lang="en-US" sz="345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DC31B2D-924D-C1E4-836B-DC1C56585D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8352" y="1739005"/>
            <a:ext cx="11840308" cy="47515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4">
            <a:extLst>
              <a:ext uri="{FF2B5EF4-FFF2-40B4-BE49-F238E27FC236}">
                <a16:creationId xmlns:a16="http://schemas.microsoft.com/office/drawing/2014/main" id="{4FA11547-4B4C-826F-6BD0-5F0CC84014F8}"/>
              </a:ext>
            </a:extLst>
          </p:cNvPr>
          <p:cNvSpPr/>
          <p:nvPr/>
        </p:nvSpPr>
        <p:spPr>
          <a:xfrm>
            <a:off x="520902" y="3402083"/>
            <a:ext cx="7098831" cy="941879"/>
          </a:xfrm>
          <a:prstGeom prst="roundRect">
            <a:avLst>
              <a:gd name="adj" fmla="val 7199"/>
            </a:avLst>
          </a:prstGeom>
          <a:solidFill>
            <a:srgbClr val="E6DED2">
              <a:alpha val="50000"/>
            </a:srgbClr>
          </a:solidFill>
          <a:ln w="7620">
            <a:solidFill>
              <a:srgbClr val="CCC4B8"/>
            </a:solidFill>
            <a:prstDash val="solid"/>
          </a:ln>
          <a:effectLst>
            <a:outerShdw dist="19050" dir="2700000" algn="bl" rotWithShape="0">
              <a:srgbClr val="CCC4B8">
                <a:alpha val="100000"/>
              </a:srgbClr>
            </a:outerShdw>
          </a:effectLst>
        </p:spPr>
        <p:txBody>
          <a:bodyPr/>
          <a:lstStyle/>
          <a:p>
            <a:endParaRPr lang="en-IN" dirty="0"/>
          </a:p>
        </p:txBody>
      </p:sp>
      <p:sp>
        <p:nvSpPr>
          <p:cNvPr id="3" name="Text 0"/>
          <p:cNvSpPr/>
          <p:nvPr/>
        </p:nvSpPr>
        <p:spPr>
          <a:xfrm>
            <a:off x="114300" y="11540"/>
            <a:ext cx="8915400" cy="12996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100"/>
              </a:lnSpc>
            </a:pPr>
            <a:r>
              <a:rPr lang="en-US" sz="360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 </a:t>
            </a:r>
            <a:r>
              <a:rPr lang="en-IN" sz="3600" dirty="0"/>
              <a:t>Team Contributions – Sprint 1 (Jun 2 – Jun 8)</a:t>
            </a:r>
            <a:endParaRPr lang="en-US" sz="3600" dirty="0"/>
          </a:p>
        </p:txBody>
      </p:sp>
      <p:sp>
        <p:nvSpPr>
          <p:cNvPr id="4" name="Shape 1"/>
          <p:cNvSpPr/>
          <p:nvPr/>
        </p:nvSpPr>
        <p:spPr>
          <a:xfrm>
            <a:off x="512326" y="1268920"/>
            <a:ext cx="7808714" cy="941879"/>
          </a:xfrm>
          <a:prstGeom prst="roundRect">
            <a:avLst>
              <a:gd name="adj" fmla="val 7199"/>
            </a:avLst>
          </a:prstGeom>
          <a:solidFill>
            <a:srgbClr val="E6DED2">
              <a:alpha val="50000"/>
            </a:srgbClr>
          </a:solidFill>
          <a:ln w="7620">
            <a:solidFill>
              <a:srgbClr val="CCC4B8"/>
            </a:solidFill>
            <a:prstDash val="solid"/>
          </a:ln>
          <a:effectLst>
            <a:outerShdw dist="19050" dir="2700000" algn="bl" rotWithShape="0">
              <a:srgbClr val="CCC4B8">
                <a:alpha val="100000"/>
              </a:srgbClr>
            </a:outerShdw>
          </a:effectLst>
        </p:spPr>
        <p:txBody>
          <a:bodyPr/>
          <a:lstStyle/>
          <a:p>
            <a:endParaRPr lang="en-IN" dirty="0"/>
          </a:p>
        </p:txBody>
      </p:sp>
      <p:sp>
        <p:nvSpPr>
          <p:cNvPr id="7" name="Shape 4"/>
          <p:cNvSpPr/>
          <p:nvPr/>
        </p:nvSpPr>
        <p:spPr>
          <a:xfrm>
            <a:off x="512326" y="2314497"/>
            <a:ext cx="7808714" cy="941879"/>
          </a:xfrm>
          <a:prstGeom prst="roundRect">
            <a:avLst>
              <a:gd name="adj" fmla="val 7199"/>
            </a:avLst>
          </a:prstGeom>
          <a:solidFill>
            <a:srgbClr val="E6DED2">
              <a:alpha val="50000"/>
            </a:srgbClr>
          </a:solidFill>
          <a:ln w="7620">
            <a:solidFill>
              <a:srgbClr val="CCC4B8"/>
            </a:solidFill>
            <a:prstDash val="solid"/>
          </a:ln>
          <a:effectLst>
            <a:outerShdw dist="19050" dir="2700000" algn="bl" rotWithShape="0">
              <a:srgbClr val="CCC4B8">
                <a:alpha val="100000"/>
              </a:srgbClr>
            </a:outerShdw>
          </a:effectLst>
        </p:spPr>
        <p:txBody>
          <a:bodyPr/>
          <a:lstStyle/>
          <a:p>
            <a:endParaRPr lang="en-IN" dirty="0"/>
          </a:p>
        </p:txBody>
      </p:sp>
      <p:sp>
        <p:nvSpPr>
          <p:cNvPr id="8" name="Text 5"/>
          <p:cNvSpPr/>
          <p:nvPr/>
        </p:nvSpPr>
        <p:spPr>
          <a:xfrm>
            <a:off x="638620" y="1299943"/>
            <a:ext cx="259937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Pratham Sharma - UI Enhancements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638620" y="1601802"/>
            <a:ext cx="6163624" cy="6247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00"/>
              </a:lnSpc>
            </a:pPr>
            <a:r>
              <a:rPr lang="en-US" sz="1600" dirty="0"/>
              <a:t>- Developed static upload UI using React</a:t>
            </a:r>
          </a:p>
          <a:p>
            <a:pPr>
              <a:lnSpc>
                <a:spcPts val="2600"/>
              </a:lnSpc>
            </a:pPr>
            <a:r>
              <a:rPr lang="en-US" sz="1600" dirty="0"/>
              <a:t>- Planned UI layout</a:t>
            </a:r>
          </a:p>
          <a:p>
            <a:pPr marL="285750" indent="-285750">
              <a:lnSpc>
                <a:spcPts val="2600"/>
              </a:lnSpc>
              <a:buFontTx/>
              <a:buChar char="-"/>
            </a:pP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638620" y="3378032"/>
            <a:ext cx="259937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550"/>
              </a:lnSpc>
            </a:pPr>
            <a:r>
              <a:rPr lang="en-IN" sz="2000" dirty="0"/>
              <a:t>Samudra Borkakoti – Backend &amp; AI</a:t>
            </a:r>
            <a:r>
              <a:rPr lang="en-US" sz="200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- Language Detection</a:t>
            </a:r>
            <a:endParaRPr lang="en-US" sz="2000" dirty="0"/>
          </a:p>
        </p:txBody>
      </p:sp>
      <p:sp>
        <p:nvSpPr>
          <p:cNvPr id="13" name="Shape 10"/>
          <p:cNvSpPr/>
          <p:nvPr/>
        </p:nvSpPr>
        <p:spPr>
          <a:xfrm>
            <a:off x="531237" y="4471581"/>
            <a:ext cx="8007008" cy="665746"/>
          </a:xfrm>
          <a:prstGeom prst="roundRect">
            <a:avLst>
              <a:gd name="adj" fmla="val 7199"/>
            </a:avLst>
          </a:prstGeom>
          <a:solidFill>
            <a:srgbClr val="E6DED2">
              <a:alpha val="50000"/>
            </a:srgbClr>
          </a:solidFill>
          <a:ln w="7620">
            <a:solidFill>
              <a:srgbClr val="CCC4B8"/>
            </a:solidFill>
            <a:prstDash val="solid"/>
          </a:ln>
          <a:effectLst>
            <a:outerShdw dist="19050" dir="2700000" algn="bl" rotWithShape="0">
              <a:srgbClr val="CCC4B8">
                <a:alpha val="100000"/>
              </a:srgbClr>
            </a:outerShdw>
          </a:effectLst>
        </p:spPr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Shivam Sapru - </a:t>
            </a:r>
            <a:r>
              <a:rPr lang="en-IN" dirty="0"/>
              <a:t>DevOps Support</a:t>
            </a:r>
          </a:p>
          <a:p>
            <a:r>
              <a:rPr lang="en-US" dirty="0"/>
              <a:t>- Aligned with backend/DevOps planning</a:t>
            </a:r>
            <a:endParaRPr lang="en-IN" dirty="0"/>
          </a:p>
        </p:txBody>
      </p:sp>
      <p:sp>
        <p:nvSpPr>
          <p:cNvPr id="15" name="Text 12"/>
          <p:cNvSpPr/>
          <p:nvPr/>
        </p:nvSpPr>
        <p:spPr>
          <a:xfrm>
            <a:off x="665701" y="3679390"/>
            <a:ext cx="7257336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00"/>
              </a:lnSpc>
            </a:pPr>
            <a:r>
              <a:rPr lang="en-US" sz="1600" dirty="0"/>
              <a:t>- Updated GitHub repo and backend repo structure</a:t>
            </a:r>
            <a:br>
              <a:rPr lang="en-US" sz="1600" dirty="0"/>
            </a:br>
            <a:r>
              <a:rPr lang="en-US" sz="1600" dirty="0"/>
              <a:t>- Made backend environment and file handling changes</a:t>
            </a:r>
          </a:p>
        </p:txBody>
      </p:sp>
      <p:sp>
        <p:nvSpPr>
          <p:cNvPr id="16" name="Text 5">
            <a:extLst>
              <a:ext uri="{FF2B5EF4-FFF2-40B4-BE49-F238E27FC236}">
                <a16:creationId xmlns:a16="http://schemas.microsoft.com/office/drawing/2014/main" id="{8E62AB5C-E577-E6B1-01AD-C598F153F00A}"/>
              </a:ext>
            </a:extLst>
          </p:cNvPr>
          <p:cNvSpPr/>
          <p:nvPr/>
        </p:nvSpPr>
        <p:spPr>
          <a:xfrm>
            <a:off x="638620" y="2310993"/>
            <a:ext cx="259937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550"/>
              </a:lnSpc>
            </a:pPr>
            <a:r>
              <a:rPr lang="en-US" sz="200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Rishabh </a:t>
            </a:r>
            <a:r>
              <a:rPr lang="en-US" sz="2000" dirty="0" err="1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Lingsugur</a:t>
            </a:r>
            <a:r>
              <a:rPr lang="en-US" sz="200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 - </a:t>
            </a:r>
            <a:r>
              <a:rPr lang="en-IN" sz="2000" dirty="0"/>
              <a:t>Planning &amp; Documentation</a:t>
            </a:r>
            <a:endParaRPr lang="en-US" sz="2000" dirty="0"/>
          </a:p>
        </p:txBody>
      </p:sp>
      <p:sp>
        <p:nvSpPr>
          <p:cNvPr id="17" name="Text 6">
            <a:extLst>
              <a:ext uri="{FF2B5EF4-FFF2-40B4-BE49-F238E27FC236}">
                <a16:creationId xmlns:a16="http://schemas.microsoft.com/office/drawing/2014/main" id="{BBFF8FD1-D42E-7CAA-01AA-08ECB503F0CF}"/>
              </a:ext>
            </a:extLst>
          </p:cNvPr>
          <p:cNvSpPr/>
          <p:nvPr/>
        </p:nvSpPr>
        <p:spPr>
          <a:xfrm>
            <a:off x="638620" y="2635794"/>
            <a:ext cx="6163624" cy="5015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00"/>
              </a:lnSpc>
            </a:pPr>
            <a:r>
              <a:rPr lang="en-US" sz="1600" dirty="0"/>
              <a:t>- Created full project plan document and Show &amp; Tell Presentation</a:t>
            </a:r>
            <a:br>
              <a:rPr lang="en-US" sz="1600" dirty="0"/>
            </a:br>
            <a:r>
              <a:rPr lang="en-US" sz="1600" dirty="0"/>
              <a:t>- Maintained </a:t>
            </a:r>
            <a:r>
              <a:rPr lang="en-US" sz="1600" dirty="0" err="1"/>
              <a:t>MoMs</a:t>
            </a:r>
            <a:r>
              <a:rPr lang="en-US" sz="1600" dirty="0"/>
              <a:t> in GitHub</a:t>
            </a:r>
          </a:p>
          <a:p>
            <a:pPr marL="285750" indent="-285750">
              <a:lnSpc>
                <a:spcPts val="2600"/>
              </a:lnSpc>
              <a:buFontTx/>
              <a:buChar char="-"/>
            </a:pPr>
            <a:r>
              <a:rPr lang="en-US" sz="1600" dirty="0"/>
              <a:t>            </a:t>
            </a:r>
          </a:p>
        </p:txBody>
      </p:sp>
      <p:sp>
        <p:nvSpPr>
          <p:cNvPr id="18" name="Shape 10">
            <a:extLst>
              <a:ext uri="{FF2B5EF4-FFF2-40B4-BE49-F238E27FC236}">
                <a16:creationId xmlns:a16="http://schemas.microsoft.com/office/drawing/2014/main" id="{044A74E1-D5D0-326D-21BC-3228C963882C}"/>
              </a:ext>
            </a:extLst>
          </p:cNvPr>
          <p:cNvSpPr/>
          <p:nvPr/>
        </p:nvSpPr>
        <p:spPr>
          <a:xfrm>
            <a:off x="541628" y="5273040"/>
            <a:ext cx="8007008" cy="927022"/>
          </a:xfrm>
          <a:prstGeom prst="roundRect">
            <a:avLst>
              <a:gd name="adj" fmla="val 7199"/>
            </a:avLst>
          </a:prstGeom>
          <a:solidFill>
            <a:srgbClr val="E6DED2">
              <a:alpha val="50000"/>
            </a:srgbClr>
          </a:solidFill>
          <a:ln w="7620">
            <a:solidFill>
              <a:srgbClr val="CCC4B8"/>
            </a:solidFill>
            <a:prstDash val="solid"/>
          </a:ln>
          <a:effectLst>
            <a:outerShdw dist="19050" dir="2700000" algn="bl" rotWithShape="0">
              <a:srgbClr val="CCC4B8">
                <a:alpha val="100000"/>
              </a:srgbClr>
            </a:outerShdw>
          </a:effectLst>
        </p:spPr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Shubham </a:t>
            </a:r>
            <a:r>
              <a:rPr lang="en-US" dirty="0" err="1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Limkar</a:t>
            </a:r>
            <a:r>
              <a:rPr lang="en-US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 - </a:t>
            </a:r>
            <a:r>
              <a:rPr lang="en-IN" dirty="0"/>
              <a:t>DevOps Lead</a:t>
            </a:r>
          </a:p>
          <a:p>
            <a:r>
              <a:rPr lang="en-US" dirty="0"/>
              <a:t>- </a:t>
            </a:r>
            <a:r>
              <a:rPr lang="en-US" dirty="0" err="1"/>
              <a:t>Dockerized</a:t>
            </a:r>
            <a:r>
              <a:rPr lang="en-US" dirty="0"/>
              <a:t> frontend and backend services</a:t>
            </a:r>
            <a:br>
              <a:rPr lang="en-US" dirty="0"/>
            </a:br>
            <a:r>
              <a:rPr lang="en-US" dirty="0"/>
              <a:t>- Set up feature branches and deployment base</a:t>
            </a:r>
            <a:endParaRPr lang="en-IN" dirty="0"/>
          </a:p>
        </p:txBody>
      </p:sp>
      <p:sp>
        <p:nvSpPr>
          <p:cNvPr id="19" name="Shape 10">
            <a:extLst>
              <a:ext uri="{FF2B5EF4-FFF2-40B4-BE49-F238E27FC236}">
                <a16:creationId xmlns:a16="http://schemas.microsoft.com/office/drawing/2014/main" id="{F0293B03-4CFD-FE39-485D-D3CB04A13A64}"/>
              </a:ext>
            </a:extLst>
          </p:cNvPr>
          <p:cNvSpPr/>
          <p:nvPr/>
        </p:nvSpPr>
        <p:spPr>
          <a:xfrm>
            <a:off x="541628" y="6382991"/>
            <a:ext cx="8007008" cy="927022"/>
          </a:xfrm>
          <a:prstGeom prst="roundRect">
            <a:avLst>
              <a:gd name="adj" fmla="val 7199"/>
            </a:avLst>
          </a:prstGeom>
          <a:solidFill>
            <a:srgbClr val="E6DED2">
              <a:alpha val="50000"/>
            </a:srgbClr>
          </a:solidFill>
          <a:ln w="7620">
            <a:solidFill>
              <a:srgbClr val="CCC4B8"/>
            </a:solidFill>
            <a:prstDash val="solid"/>
          </a:ln>
          <a:effectLst>
            <a:outerShdw dist="19050" dir="2700000" algn="bl" rotWithShape="0">
              <a:srgbClr val="CCC4B8">
                <a:alpha val="100000"/>
              </a:srgbClr>
            </a:outerShdw>
          </a:effectLst>
        </p:spPr>
        <p:txBody>
          <a:bodyPr/>
          <a:lstStyle/>
          <a:p>
            <a:r>
              <a:rPr lang="en-IN" dirty="0"/>
              <a:t>Yadnesh </a:t>
            </a:r>
            <a:r>
              <a:rPr lang="en-IN" dirty="0" err="1"/>
              <a:t>Sirdeshmukh</a:t>
            </a:r>
            <a:r>
              <a:rPr lang="en-US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 - </a:t>
            </a:r>
            <a:r>
              <a:rPr lang="en-IN" dirty="0"/>
              <a:t>API Developer</a:t>
            </a:r>
          </a:p>
          <a:p>
            <a:r>
              <a:rPr lang="en-US" dirty="0"/>
              <a:t>- Built </a:t>
            </a:r>
            <a:r>
              <a:rPr lang="en-US" dirty="0" err="1"/>
              <a:t>FastAPI</a:t>
            </a:r>
            <a:r>
              <a:rPr lang="en-US" dirty="0"/>
              <a:t> endpoints for subtitle upload</a:t>
            </a:r>
          </a:p>
          <a:p>
            <a:r>
              <a:rPr lang="en-US" dirty="0"/>
              <a:t>- Worked on download flow and translation logic</a:t>
            </a:r>
            <a:endParaRPr lang="en-IN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26A9AB1-278D-216A-5973-40EB23996C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4347" y="11540"/>
            <a:ext cx="5761037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49617"/>
            <a:ext cx="630257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Upcoming Sprint Goals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1912025"/>
            <a:ext cx="1630323" cy="1306949"/>
          </a:xfrm>
          <a:prstGeom prst="roundRect">
            <a:avLst>
              <a:gd name="adj" fmla="val 7289"/>
            </a:avLst>
          </a:prstGeom>
          <a:solidFill>
            <a:srgbClr val="E6DED2">
              <a:alpha val="50000"/>
            </a:srgbClr>
          </a:solidFill>
          <a:ln w="7620">
            <a:solidFill>
              <a:srgbClr val="CCC4B8"/>
            </a:solidFill>
            <a:prstDash val="solid"/>
          </a:ln>
          <a:effectLst>
            <a:outerShdw dist="20320" dir="2700000" algn="bl" rotWithShape="0">
              <a:srgbClr val="CCC4B8">
                <a:alpha val="100000"/>
              </a:srgbClr>
            </a:outerShdw>
          </a:effectLst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9467" y="2366129"/>
            <a:ext cx="318968" cy="39862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650927" y="21388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IN" sz="2400" dirty="0"/>
              <a:t>Frontend–Backend Integration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2650927" y="2629257"/>
            <a:ext cx="341066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600" dirty="0"/>
              <a:t>Connect the subtitle upload interface with backend APIs for translation and file handling.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2537460" y="3203734"/>
            <a:ext cx="11185803" cy="15240"/>
          </a:xfrm>
          <a:prstGeom prst="roundRect">
            <a:avLst>
              <a:gd name="adj" fmla="val 625116"/>
            </a:avLst>
          </a:prstGeom>
          <a:solidFill>
            <a:srgbClr val="E6DED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Shape 5"/>
          <p:cNvSpPr/>
          <p:nvPr/>
        </p:nvSpPr>
        <p:spPr>
          <a:xfrm>
            <a:off x="793790" y="3332321"/>
            <a:ext cx="3260646" cy="1306949"/>
          </a:xfrm>
          <a:prstGeom prst="roundRect">
            <a:avLst>
              <a:gd name="adj" fmla="val 7289"/>
            </a:avLst>
          </a:prstGeom>
          <a:solidFill>
            <a:srgbClr val="E6DED2">
              <a:alpha val="50000"/>
            </a:srgbClr>
          </a:solidFill>
          <a:ln w="7620">
            <a:solidFill>
              <a:srgbClr val="CCC4B8"/>
            </a:solidFill>
            <a:prstDash val="solid"/>
          </a:ln>
          <a:effectLst>
            <a:outerShdw dist="20320" dir="2700000" algn="bl" rotWithShape="0">
              <a:srgbClr val="CCC4B8">
                <a:alpha val="100000"/>
              </a:srgbClr>
            </a:outerShdw>
          </a:effectLst>
        </p:spPr>
        <p:txBody>
          <a:bodyPr/>
          <a:lstStyle/>
          <a:p>
            <a:endParaRPr lang="en-IN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4569" y="3786426"/>
            <a:ext cx="318968" cy="398621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4281249" y="35591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IN" sz="2400" dirty="0"/>
              <a:t>Subtitle Download Flow</a:t>
            </a:r>
            <a:endParaRPr lang="en-US" sz="2200" dirty="0"/>
          </a:p>
        </p:txBody>
      </p:sp>
      <p:sp>
        <p:nvSpPr>
          <p:cNvPr id="12" name="Shape 8"/>
          <p:cNvSpPr/>
          <p:nvPr/>
        </p:nvSpPr>
        <p:spPr>
          <a:xfrm>
            <a:off x="4167783" y="4624030"/>
            <a:ext cx="9555480" cy="15240"/>
          </a:xfrm>
          <a:prstGeom prst="roundRect">
            <a:avLst>
              <a:gd name="adj" fmla="val 625116"/>
            </a:avLst>
          </a:prstGeom>
          <a:solidFill>
            <a:srgbClr val="E6DED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Shape 9"/>
          <p:cNvSpPr/>
          <p:nvPr/>
        </p:nvSpPr>
        <p:spPr>
          <a:xfrm>
            <a:off x="793790" y="4752618"/>
            <a:ext cx="4890968" cy="1306949"/>
          </a:xfrm>
          <a:prstGeom prst="roundRect">
            <a:avLst>
              <a:gd name="adj" fmla="val 7289"/>
            </a:avLst>
          </a:prstGeom>
          <a:solidFill>
            <a:srgbClr val="E6DED2">
              <a:alpha val="50000"/>
            </a:srgbClr>
          </a:solidFill>
          <a:ln w="7620">
            <a:solidFill>
              <a:srgbClr val="CCC4B8"/>
            </a:solidFill>
            <a:prstDash val="solid"/>
          </a:ln>
          <a:effectLst>
            <a:outerShdw dist="20320" dir="2700000" algn="bl" rotWithShape="0">
              <a:srgbClr val="CCC4B8">
                <a:alpha val="100000"/>
              </a:srgbClr>
            </a:outerShdw>
          </a:effectLst>
        </p:spPr>
        <p:txBody>
          <a:bodyPr/>
          <a:lstStyle/>
          <a:p>
            <a:endParaRPr lang="en-IN"/>
          </a:p>
        </p:txBody>
      </p:sp>
      <p:pic>
        <p:nvPicPr>
          <p:cNvPr id="1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79790" y="5206722"/>
            <a:ext cx="318968" cy="398621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5911572" y="49794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IN" sz="2400" dirty="0"/>
              <a:t>Language Detection &amp; Translator Improvements</a:t>
            </a:r>
            <a:r>
              <a:rPr lang="en-US" sz="2200" dirty="0"/>
              <a:t> </a:t>
            </a:r>
          </a:p>
        </p:txBody>
      </p:sp>
      <p:sp>
        <p:nvSpPr>
          <p:cNvPr id="16" name="Text 11"/>
          <p:cNvSpPr/>
          <p:nvPr/>
        </p:nvSpPr>
        <p:spPr>
          <a:xfrm>
            <a:off x="5911571" y="5469850"/>
            <a:ext cx="6533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600" dirty="0"/>
              <a:t>Integrate source language detection and optimize Azure Translator usage.</a:t>
            </a:r>
            <a:endParaRPr lang="en-US" sz="1750" dirty="0">
              <a:latin typeface="Noto Serif" panose="02020600060500020200" pitchFamily="18" charset="0"/>
              <a:ea typeface="Noto Serif" panose="02020600060500020200" pitchFamily="18" charset="0"/>
              <a:cs typeface="Noto Serif" panose="02020600060500020200" pitchFamily="18" charset="0"/>
            </a:endParaRPr>
          </a:p>
        </p:txBody>
      </p:sp>
      <p:sp>
        <p:nvSpPr>
          <p:cNvPr id="17" name="Shape 12"/>
          <p:cNvSpPr/>
          <p:nvPr/>
        </p:nvSpPr>
        <p:spPr>
          <a:xfrm>
            <a:off x="5798106" y="6044327"/>
            <a:ext cx="7925157" cy="15240"/>
          </a:xfrm>
          <a:prstGeom prst="roundRect">
            <a:avLst>
              <a:gd name="adj" fmla="val 625116"/>
            </a:avLst>
          </a:prstGeom>
          <a:solidFill>
            <a:srgbClr val="E6DED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8" name="Shape 13"/>
          <p:cNvSpPr/>
          <p:nvPr/>
        </p:nvSpPr>
        <p:spPr>
          <a:xfrm>
            <a:off x="793790" y="6172914"/>
            <a:ext cx="6521410" cy="1306949"/>
          </a:xfrm>
          <a:prstGeom prst="roundRect">
            <a:avLst>
              <a:gd name="adj" fmla="val 7289"/>
            </a:avLst>
          </a:prstGeom>
          <a:solidFill>
            <a:srgbClr val="E6DED2">
              <a:alpha val="50000"/>
            </a:srgbClr>
          </a:solidFill>
          <a:ln w="7620">
            <a:solidFill>
              <a:srgbClr val="CCC4B8"/>
            </a:solidFill>
            <a:prstDash val="solid"/>
          </a:ln>
          <a:effectLst>
            <a:outerShdw dist="20320" dir="2700000" algn="bl" rotWithShape="0">
              <a:srgbClr val="CCC4B8">
                <a:alpha val="100000"/>
              </a:srgbClr>
            </a:outerShdw>
          </a:effectLst>
        </p:spPr>
        <p:txBody>
          <a:bodyPr/>
          <a:lstStyle/>
          <a:p>
            <a:endParaRPr lang="en-IN"/>
          </a:p>
        </p:txBody>
      </p:sp>
      <p:pic>
        <p:nvPicPr>
          <p:cNvPr id="1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95011" y="6627019"/>
            <a:ext cx="318968" cy="398621"/>
          </a:xfrm>
          <a:prstGeom prst="rect">
            <a:avLst/>
          </a:prstGeom>
        </p:spPr>
      </p:pic>
      <p:sp>
        <p:nvSpPr>
          <p:cNvPr id="20" name="Text 14"/>
          <p:cNvSpPr/>
          <p:nvPr/>
        </p:nvSpPr>
        <p:spPr>
          <a:xfrm>
            <a:off x="7542014" y="63997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IN" sz="2400" dirty="0"/>
              <a:t>UI Enhancements</a:t>
            </a:r>
            <a:r>
              <a:rPr lang="en-US" sz="2200" dirty="0"/>
              <a:t> </a:t>
            </a:r>
          </a:p>
        </p:txBody>
      </p:sp>
      <p:sp>
        <p:nvSpPr>
          <p:cNvPr id="21" name="Text 15"/>
          <p:cNvSpPr/>
          <p:nvPr/>
        </p:nvSpPr>
        <p:spPr>
          <a:xfrm>
            <a:off x="7329189" y="6891814"/>
            <a:ext cx="7000128" cy="1245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IN" sz="1600" dirty="0"/>
              <a:t>.</a:t>
            </a:r>
            <a:endParaRPr lang="en-US" sz="175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E26677E-3CA3-4C9B-023A-30A55079F5C8}"/>
              </a:ext>
            </a:extLst>
          </p:cNvPr>
          <p:cNvSpPr txBox="1"/>
          <p:nvPr/>
        </p:nvSpPr>
        <p:spPr>
          <a:xfrm>
            <a:off x="4167783" y="3998238"/>
            <a:ext cx="7315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Enable users to download translated .</a:t>
            </a:r>
            <a:r>
              <a:rPr lang="en-US" dirty="0" err="1"/>
              <a:t>srt</a:t>
            </a:r>
            <a:r>
              <a:rPr lang="en-US" dirty="0"/>
              <a:t> and .</a:t>
            </a:r>
            <a:r>
              <a:rPr lang="en-US" dirty="0" err="1"/>
              <a:t>vtt</a:t>
            </a:r>
            <a:r>
              <a:rPr lang="en-US" dirty="0"/>
              <a:t> subtitle files.</a:t>
            </a:r>
            <a:endParaRPr lang="en-IN" dirty="0"/>
          </a:p>
        </p:txBody>
      </p:sp>
      <p:sp>
        <p:nvSpPr>
          <p:cNvPr id="26" name="Text 11">
            <a:extLst>
              <a:ext uri="{FF2B5EF4-FFF2-40B4-BE49-F238E27FC236}">
                <a16:creationId xmlns:a16="http://schemas.microsoft.com/office/drawing/2014/main" id="{76575F5B-0889-62A0-8C8C-E59A2FA64E3D}"/>
              </a:ext>
            </a:extLst>
          </p:cNvPr>
          <p:cNvSpPr/>
          <p:nvPr/>
        </p:nvSpPr>
        <p:spPr>
          <a:xfrm>
            <a:off x="7389197" y="6802324"/>
            <a:ext cx="6048024" cy="1238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IN" sz="1400" dirty="0"/>
              <a:t>Add hamburger menu, improve layout for responsiveness, and insert placeholder for user profile</a:t>
            </a:r>
            <a:r>
              <a:rPr lang="en-US" sz="1600" dirty="0"/>
              <a:t>.</a:t>
            </a:r>
            <a:endParaRPr lang="en-US" sz="1750" dirty="0">
              <a:latin typeface="Noto Serif" panose="02020600060500020200" pitchFamily="18" charset="0"/>
              <a:ea typeface="Noto Serif" panose="02020600060500020200" pitchFamily="18" charset="0"/>
              <a:cs typeface="Noto Serif" panose="02020600060500020200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454482" y="73176"/>
            <a:ext cx="6438186" cy="681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42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Demo of Current System</a:t>
            </a:r>
            <a:endParaRPr lang="en-US" sz="4250" dirty="0"/>
          </a:p>
        </p:txBody>
      </p:sp>
      <p:pic>
        <p:nvPicPr>
          <p:cNvPr id="4" name="demo">
            <a:hlinkClick r:id="" action="ppaction://media"/>
            <a:extLst>
              <a:ext uri="{FF2B5EF4-FFF2-40B4-BE49-F238E27FC236}">
                <a16:creationId xmlns:a16="http://schemas.microsoft.com/office/drawing/2014/main" id="{F5DC0AC2-F94A-B4BA-869C-26D831C4596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15482" y="1023914"/>
            <a:ext cx="12221737" cy="70858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78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0331" y="747474"/>
            <a:ext cx="6778228" cy="6610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Next Steps &amp; Call to Action</a:t>
            </a:r>
            <a:endParaRPr lang="en-US" sz="41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0331" y="1725811"/>
            <a:ext cx="528757" cy="52875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40331" y="2466023"/>
            <a:ext cx="2378154" cy="330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On Track for MVP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740331" y="2923461"/>
            <a:ext cx="2378154" cy="676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Meeting all primary goals</a:t>
            </a:r>
            <a:endParaRPr lang="en-US" sz="16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82804" y="1725811"/>
            <a:ext cx="528757" cy="52875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3382804" y="2466023"/>
            <a:ext cx="2378273" cy="6610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Interim Demo Prep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3382804" y="3253978"/>
            <a:ext cx="2378273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June 23rd presentation</a:t>
            </a:r>
            <a:endParaRPr lang="en-US" sz="16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25396" y="1725811"/>
            <a:ext cx="528757" cy="52875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25396" y="2466023"/>
            <a:ext cx="2378154" cy="6610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Integration Testing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6025396" y="3253978"/>
            <a:ext cx="2378154" cy="676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Underway and progressing well</a:t>
            </a:r>
            <a:endParaRPr lang="en-US" sz="16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0331" y="4353997"/>
            <a:ext cx="528757" cy="528757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40331" y="5094208"/>
            <a:ext cx="2378154" cy="330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Mentor Feedback</a:t>
            </a:r>
            <a:endParaRPr lang="en-US" sz="2050" dirty="0"/>
          </a:p>
        </p:txBody>
      </p:sp>
      <p:sp>
        <p:nvSpPr>
          <p:cNvPr id="15" name="Text 8"/>
          <p:cNvSpPr/>
          <p:nvPr/>
        </p:nvSpPr>
        <p:spPr>
          <a:xfrm>
            <a:off x="740331" y="5551646"/>
            <a:ext cx="2378154" cy="676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Highly valued and welcome</a:t>
            </a:r>
            <a:endParaRPr lang="en-US" sz="1650" dirty="0"/>
          </a:p>
        </p:txBody>
      </p:sp>
      <p:sp>
        <p:nvSpPr>
          <p:cNvPr id="16" name="Text 9"/>
          <p:cNvSpPr/>
          <p:nvPr/>
        </p:nvSpPr>
        <p:spPr>
          <a:xfrm>
            <a:off x="740331" y="6466522"/>
            <a:ext cx="7663339" cy="10154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We are on track for our MVP goals and preparing for the Interim Demo on June 23. Integration testing is underway. Feedback from mentors is welcome!</a:t>
            </a:r>
            <a:endParaRPr lang="en-US" sz="16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583</TotalTime>
  <Words>330</Words>
  <Application>Microsoft Office PowerPoint</Application>
  <PresentationFormat>Custom</PresentationFormat>
  <Paragraphs>56</Paragraphs>
  <Slides>7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Noto Serif</vt:lpstr>
      <vt:lpstr>Noto Serif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Yadnesh Sujit Sirdeshmukh</cp:lastModifiedBy>
  <cp:revision>13</cp:revision>
  <dcterms:created xsi:type="dcterms:W3CDTF">2025-06-07T14:37:44Z</dcterms:created>
  <dcterms:modified xsi:type="dcterms:W3CDTF">2025-06-10T07:56:47Z</dcterms:modified>
</cp:coreProperties>
</file>